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8" r:id="rId2"/>
    <p:sldId id="528" r:id="rId3"/>
    <p:sldId id="551" r:id="rId4"/>
    <p:sldId id="607" r:id="rId5"/>
    <p:sldId id="577" r:id="rId6"/>
    <p:sldId id="608" r:id="rId7"/>
    <p:sldId id="440" r:id="rId8"/>
    <p:sldId id="498" r:id="rId9"/>
    <p:sldId id="596" r:id="rId10"/>
    <p:sldId id="609" r:id="rId11"/>
    <p:sldId id="579" r:id="rId12"/>
    <p:sldId id="587" r:id="rId13"/>
    <p:sldId id="593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B5AD"/>
    <a:srgbClr val="B0AFB1"/>
    <a:srgbClr val="FFFFFF"/>
    <a:srgbClr val="012FA8"/>
    <a:srgbClr val="0EA8C5"/>
    <a:srgbClr val="807F80"/>
    <a:srgbClr val="021F3E"/>
    <a:srgbClr val="5FD3AA"/>
    <a:srgbClr val="7F7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4"/>
    <p:restoredTop sz="92445" autoAdjust="0"/>
  </p:normalViewPr>
  <p:slideViewPr>
    <p:cSldViewPr snapToGrid="0" snapToObjects="1">
      <p:cViewPr varScale="1">
        <p:scale>
          <a:sx n="55" d="100"/>
          <a:sy n="55" d="100"/>
        </p:scale>
        <p:origin x="43" y="427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 dirty="0"/>
              <a:t>众测产出（</a:t>
            </a:r>
            <a:r>
              <a:rPr lang="en-US" altLang="zh-CN" sz="2800" b="1" dirty="0"/>
              <a:t>2022.3-2022.11</a:t>
            </a:r>
            <a:r>
              <a:rPr lang="zh-CN" altLang="en-US" sz="2800" b="1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6604111986001755E-2"/>
          <c:y val="0.20354184893554972"/>
          <c:w val="0.87895144356955379"/>
          <c:h val="0.71060148731408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众测任务</c:v>
                </c:pt>
                <c:pt idx="1">
                  <c:v>测试报告</c:v>
                </c:pt>
                <c:pt idx="2">
                  <c:v>测试用例</c:v>
                </c:pt>
                <c:pt idx="3">
                  <c:v>发现缺陷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266</c:v>
                </c:pt>
                <c:pt idx="2">
                  <c:v>2909</c:v>
                </c:pt>
                <c:pt idx="3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2-47F0-99C4-BC173516D8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1732880"/>
        <c:axId val="561708752"/>
      </c:barChart>
      <c:catAx>
        <c:axId val="56173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708752"/>
        <c:crosses val="autoZero"/>
        <c:auto val="1"/>
        <c:lblAlgn val="ctr"/>
        <c:lblOffset val="100"/>
        <c:noMultiLvlLbl val="0"/>
      </c:catAx>
      <c:valAx>
        <c:axId val="56170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173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583C-AE25-46AD-9C07-2F5A00249A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196B-1809-4D3C-80F6-53266EDFE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7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B2D07-0273-A340-95C7-A572F5153691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openeuler/RISC-V/issu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4441371"/>
            <a:ext cx="12192000" cy="2416628"/>
          </a:xfrm>
          <a:prstGeom prst="rect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4" name="Picture 2" descr="C:\Users\cz\Downloads\vertical-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1" y="129178"/>
            <a:ext cx="1142191" cy="8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1"/>
          <p:cNvSpPr txBox="1"/>
          <p:nvPr/>
        </p:nvSpPr>
        <p:spPr>
          <a:xfrm>
            <a:off x="0" y="2374731"/>
            <a:ext cx="12192000" cy="8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 err="1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openEuler</a:t>
            </a:r>
            <a:r>
              <a:rPr lang="en-US" altLang="zh-CN" sz="4800" b="1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 RISC-V</a:t>
            </a:r>
            <a:r>
              <a:rPr lang="zh-CN" altLang="en-US" sz="4800" b="1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在众测平台的实践</a:t>
            </a:r>
            <a:endParaRPr lang="en-US" altLang="zh-CN" sz="48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众测平台的重要性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3970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如何使用众测实现质量保证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众测的贡献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43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众测工作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2022.3-2022.11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Lantinghei SC Demibold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D1382157-41C6-23C8-10D0-C8AE49378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28583"/>
              </p:ext>
            </p:extLst>
          </p:nvPr>
        </p:nvGraphicFramePr>
        <p:xfrm>
          <a:off x="767515" y="1309936"/>
          <a:ext cx="242504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54">
                  <a:extLst>
                    <a:ext uri="{9D8B030D-6E8A-4147-A177-3AD203B41FA5}">
                      <a16:colId xmlns:a16="http://schemas.microsoft.com/office/drawing/2014/main" val="2224807335"/>
                    </a:ext>
                  </a:extLst>
                </a:gridCol>
                <a:gridCol w="2036693">
                  <a:extLst>
                    <a:ext uri="{9D8B030D-6E8A-4147-A177-3AD203B41FA5}">
                      <a16:colId xmlns:a16="http://schemas.microsoft.com/office/drawing/2014/main" val="2386162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12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8080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众测任务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0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8080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2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80808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测试用例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9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发现缺陷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14870"/>
                  </a:ext>
                </a:extLst>
              </a:tr>
            </a:tbl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D42D482-E8DD-0542-5C28-6ED685F3F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452256"/>
              </p:ext>
            </p:extLst>
          </p:nvPr>
        </p:nvGraphicFramePr>
        <p:xfrm>
          <a:off x="3432918" y="1309936"/>
          <a:ext cx="7330875" cy="539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众测的贡献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5582" y="1059873"/>
            <a:ext cx="9219614" cy="645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测试用例库建设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个测试套（重点常用软件）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2909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个测试用例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新版本测试和其它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操作系统测试形成基础测试用例库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缺陷发现和修复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186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个缺陷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对缺陷重要性进行分级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促进了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22.03 V1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版本发布，解决了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P1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重要缺陷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计划工作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应用分类，按类发布大量的众测任务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继续收集众测报告，建设测试用例库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2" indent="-285750">
              <a:spcBef>
                <a:spcPts val="1715"/>
              </a:spcBef>
              <a:buSzPct val="75000"/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继续收集缺陷，和使用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rvlab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为众测平台进入硬件兼容性测试提供条件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2">
              <a:spcBef>
                <a:spcPts val="1715"/>
              </a:spcBef>
              <a:buSzPct val="75000"/>
            </a:pP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42B2-DDBC-6F0E-3A3A-1A3F0E04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20"/>
          <a:stretch>
            <a:fillRect/>
          </a:stretch>
        </p:blipFill>
        <p:spPr>
          <a:xfrm>
            <a:off x="7421793" y="3670426"/>
            <a:ext cx="4617808" cy="125177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337EE0-9AEA-97C6-1E59-82BDCCECE6CC}"/>
              </a:ext>
            </a:extLst>
          </p:cNvPr>
          <p:cNvSpPr txBox="1"/>
          <p:nvPr/>
        </p:nvSpPr>
        <p:spPr>
          <a:xfrm>
            <a:off x="7437783" y="3344649"/>
            <a:ext cx="461780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>
              <a:spcBef>
                <a:spcPts val="1715"/>
              </a:spcBef>
              <a:buSzPct val="75000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缺陷分级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RVLAB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Lantinghei SC Demibold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83718" y="7051880"/>
            <a:ext cx="463287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详见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https://github.com/YunxiangLuo/testing/blob/main/rvlab/README.md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/>
          <a:stretch>
            <a:fillRect/>
          </a:stretch>
        </p:blipFill>
        <p:spPr bwMode="auto">
          <a:xfrm>
            <a:off x="1042303" y="2804752"/>
            <a:ext cx="3226457" cy="173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1042302" y="4546684"/>
            <a:ext cx="3226458" cy="2281873"/>
          </a:xfrm>
          <a:prstGeom prst="rect">
            <a:avLst/>
          </a:prstGeom>
        </p:spPr>
      </p:pic>
      <p:sp>
        <p:nvSpPr>
          <p:cNvPr id="21" name="TextBox 15"/>
          <p:cNvSpPr txBox="1"/>
          <p:nvPr/>
        </p:nvSpPr>
        <p:spPr>
          <a:xfrm>
            <a:off x="2253015" y="206867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Server</a:t>
            </a:r>
            <a:endParaRPr lang="zh-CN" altLang="en-US" sz="2000" b="1" dirty="0">
              <a:solidFill>
                <a:srgbClr val="0053F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9294115" y="1843998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Client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88393" y="2319154"/>
            <a:ext cx="2446556" cy="4548094"/>
            <a:chOff x="4770012" y="1815397"/>
            <a:chExt cx="2446556" cy="4548094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89" b="29094"/>
            <a:stretch>
              <a:fillRect/>
            </a:stretch>
          </p:blipFill>
          <p:spPr bwMode="auto">
            <a:xfrm>
              <a:off x="4770014" y="1815397"/>
              <a:ext cx="2445848" cy="168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13" y="3549466"/>
              <a:ext cx="2446555" cy="1376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12" y="4987703"/>
              <a:ext cx="2445849" cy="1375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左右箭头 36"/>
          <p:cNvSpPr/>
          <p:nvPr/>
        </p:nvSpPr>
        <p:spPr>
          <a:xfrm>
            <a:off x="4580882" y="2666495"/>
            <a:ext cx="3384540" cy="206319"/>
          </a:xfrm>
          <a:prstGeom prst="leftRightArrow">
            <a:avLst/>
          </a:prstGeom>
          <a:solidFill>
            <a:srgbClr val="599CD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5742516" y="2228498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远程访问</a:t>
            </a:r>
          </a:p>
        </p:txBody>
      </p:sp>
      <p:sp>
        <p:nvSpPr>
          <p:cNvPr id="26" name="矩形 25"/>
          <p:cNvSpPr/>
          <p:nvPr/>
        </p:nvSpPr>
        <p:spPr>
          <a:xfrm>
            <a:off x="4967480" y="3061626"/>
            <a:ext cx="299794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申请并获取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RVLab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配置信息和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账号</a:t>
            </a:r>
          </a:p>
        </p:txBody>
      </p:sp>
      <p:sp>
        <p:nvSpPr>
          <p:cNvPr id="27" name="iṩļïḑê"/>
          <p:cNvSpPr txBox="1"/>
          <p:nvPr/>
        </p:nvSpPr>
        <p:spPr>
          <a:xfrm>
            <a:off x="4652740" y="3203771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67480" y="3717569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本地安装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</a:p>
        </p:txBody>
      </p:sp>
      <p:sp>
        <p:nvSpPr>
          <p:cNvPr id="30" name="iṩļïḑê"/>
          <p:cNvSpPr txBox="1"/>
          <p:nvPr/>
        </p:nvSpPr>
        <p:spPr>
          <a:xfrm>
            <a:off x="4652740" y="3729058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67480" y="4243313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创建端口映射</a:t>
            </a:r>
          </a:p>
        </p:txBody>
      </p:sp>
      <p:sp>
        <p:nvSpPr>
          <p:cNvPr id="32" name="iṩļïḑê"/>
          <p:cNvSpPr txBox="1"/>
          <p:nvPr/>
        </p:nvSpPr>
        <p:spPr>
          <a:xfrm>
            <a:off x="4652740" y="4254802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67480" y="4797976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客户端并填写地址和端口</a:t>
            </a:r>
          </a:p>
        </p:txBody>
      </p:sp>
      <p:sp>
        <p:nvSpPr>
          <p:cNvPr id="34" name="iṩļïḑê"/>
          <p:cNvSpPr txBox="1"/>
          <p:nvPr/>
        </p:nvSpPr>
        <p:spPr>
          <a:xfrm>
            <a:off x="4652740" y="4809465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67480" y="5340960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</a:p>
        </p:txBody>
      </p:sp>
      <p:sp>
        <p:nvSpPr>
          <p:cNvPr id="36" name="iṩļïḑê"/>
          <p:cNvSpPr txBox="1"/>
          <p:nvPr/>
        </p:nvSpPr>
        <p:spPr>
          <a:xfrm>
            <a:off x="4652740" y="5352449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05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67480" y="5882562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用户名和密码</a:t>
            </a:r>
          </a:p>
        </p:txBody>
      </p:sp>
      <p:sp>
        <p:nvSpPr>
          <p:cNvPr id="38" name="iṩļïḑê"/>
          <p:cNvSpPr txBox="1"/>
          <p:nvPr/>
        </p:nvSpPr>
        <p:spPr>
          <a:xfrm>
            <a:off x="4652740" y="5894051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06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967480" y="6435583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进入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OERV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系统，开始调试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</a:p>
        </p:txBody>
      </p:sp>
      <p:sp>
        <p:nvSpPr>
          <p:cNvPr id="40" name="iṩļïḑê"/>
          <p:cNvSpPr txBox="1"/>
          <p:nvPr/>
        </p:nvSpPr>
        <p:spPr>
          <a:xfrm>
            <a:off x="4652740" y="6447072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07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iṩļïḑê"/>
          <p:cNvSpPr txBox="1"/>
          <p:nvPr/>
        </p:nvSpPr>
        <p:spPr>
          <a:xfrm>
            <a:off x="10973714" y="3059192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05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iṩļïḑê"/>
          <p:cNvSpPr txBox="1"/>
          <p:nvPr/>
        </p:nvSpPr>
        <p:spPr>
          <a:xfrm>
            <a:off x="10973714" y="4661664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06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iṩļïḑê"/>
          <p:cNvSpPr txBox="1"/>
          <p:nvPr/>
        </p:nvSpPr>
        <p:spPr>
          <a:xfrm>
            <a:off x="10973714" y="6008261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07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8106" y="2464294"/>
            <a:ext cx="3230654" cy="547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RISCV-Lab</a:t>
            </a:r>
          </a:p>
          <a:p>
            <a:pPr algn="ctr"/>
            <a:r>
              <a:rPr lang="zh-CN" altLang="en-US" sz="1200" dirty="0">
                <a:latin typeface="Cambria" panose="02040503050406030204" pitchFamily="18" charset="0"/>
              </a:rPr>
              <a:t>（</a:t>
            </a:r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unmatched</a:t>
            </a:r>
            <a:r>
              <a:rPr lang="zh-CN" altLang="en-US" sz="1200" dirty="0">
                <a:latin typeface="Cambria" panose="02040503050406030204" pitchFamily="18" charset="0"/>
              </a:rPr>
              <a:t>、</a:t>
            </a:r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D1</a:t>
            </a:r>
            <a:r>
              <a:rPr lang="zh-CN" altLang="en-US" sz="1200" dirty="0">
                <a:latin typeface="Cambria" panose="02040503050406030204" pitchFamily="18" charset="0"/>
              </a:rPr>
              <a:t>）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01227" y="1318977"/>
            <a:ext cx="9013036" cy="86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需求：数量，随时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长时可用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启动测试，网络的镜像存储与启动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众测平台的重要性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4057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如何使用众测实现质量保证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众测的贡献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7877" y="376846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RISC-V SIG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Lantinghei SC Demibold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6857" y="880924"/>
            <a:ext cx="1068792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SIG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主要工作是推进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指令集架构上的适配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，是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操作系统在多架构支持上的重要组成部分。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2080" y="1792813"/>
            <a:ext cx="10208559" cy="4923243"/>
            <a:chOff x="1061661" y="1649242"/>
            <a:chExt cx="10649913" cy="5136093"/>
          </a:xfrm>
        </p:grpSpPr>
        <p:sp>
          <p:nvSpPr>
            <p:cNvPr id="90" name="圆角矩形 89"/>
            <p:cNvSpPr/>
            <p:nvPr/>
          </p:nvSpPr>
          <p:spPr>
            <a:xfrm>
              <a:off x="1061661" y="1649242"/>
              <a:ext cx="1772588" cy="5136093"/>
            </a:xfrm>
            <a:prstGeom prst="roundRect">
              <a:avLst>
                <a:gd name="adj" fmla="val 575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499165" y="1760181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社区建设</a:t>
              </a: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2902724" y="5680321"/>
              <a:ext cx="6181793" cy="1105014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65258" y="5722539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硬件适配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2902724" y="2278020"/>
              <a:ext cx="6181794" cy="3331040"/>
            </a:xfrm>
            <a:prstGeom prst="roundRect">
              <a:avLst>
                <a:gd name="adj" fmla="val 40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65258" y="239093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软件适配</a:t>
              </a: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9156060" y="1649242"/>
              <a:ext cx="1158447" cy="5136093"/>
            </a:xfrm>
            <a:prstGeom prst="roundRect">
              <a:avLst>
                <a:gd name="adj" fmla="val 806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229375" y="1756218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基础设施</a:t>
              </a: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10388600" y="1649242"/>
              <a:ext cx="1322974" cy="5136093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685176" y="1760181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08438" y="2861725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SIG Maintainer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08438" y="3349481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Port Maintainer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08438" y="3837238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commiter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08438" y="2373968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参与单位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3958043" y="5737158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(RISC-V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开发板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227519" y="5124295"/>
              <a:ext cx="5636904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Linux Kernel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227519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虚拟化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容器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227519" y="474306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编译工具链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3227519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109" name="矩形 108"/>
            <p:cNvSpPr/>
            <p:nvPr/>
          </p:nvSpPr>
          <p:spPr>
            <a:xfrm>
              <a:off x="4654962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构建工具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227519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代码仓库管理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072239" y="38699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测试套件</a:t>
              </a: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227519" y="3044517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办公套件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6077926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多媒体播放器</a:t>
              </a: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654962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图片浏览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7496392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邮件客户端</a:t>
              </a: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654962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DB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6072239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WEB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7496393" y="433411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CI/CD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240862" y="235834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构建平台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240862" y="287512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镜像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CI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240862" y="339190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版本监控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9240862" y="3908686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仓库对比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8438" y="4324995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tester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08438" y="4812751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user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200472" y="6267697"/>
              <a:ext cx="1082348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国科大果壳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60161" y="6267697"/>
              <a:ext cx="364202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D1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81919" y="6267697"/>
              <a:ext cx="992579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unmatched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240462" y="6267697"/>
              <a:ext cx="1082349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visionfive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208438" y="5300509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社区活动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240862" y="4425465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……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40862" y="5705643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远程连接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240862" y="6199124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远程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DEBUG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7496393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IDE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675532" y="4744396"/>
              <a:ext cx="1122543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运行时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6767670" y="4750848"/>
              <a:ext cx="1078959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模拟器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73318" y="2405549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软件升级与适配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878058" y="4744396"/>
              <a:ext cx="809628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库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926613" y="4744396"/>
              <a:ext cx="937808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调试工具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422018" y="6267697"/>
              <a:ext cx="54374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优矽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122376" y="6267697"/>
              <a:ext cx="54374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芯来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657631" y="30496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文件阅览</a:t>
              </a:r>
            </a:p>
          </p:txBody>
        </p:sp>
        <p:sp>
          <p:nvSpPr>
            <p:cNvPr id="142" name="矩形 141"/>
            <p:cNvSpPr/>
            <p:nvPr/>
          </p:nvSpPr>
          <p:spPr>
            <a:xfrm>
              <a:off x="6067576" y="30496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游戏</a:t>
              </a: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2909829" y="1649242"/>
              <a:ext cx="6181793" cy="552507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65258" y="1760181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版本发布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4304535" y="1760181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Preview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5572462" y="1764679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22.03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6849620" y="1764679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22.09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0433075" y="3388594"/>
              <a:ext cx="1108800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开发者测试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7496393" y="3051773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148"/>
          <p:cNvSpPr txBox="1"/>
          <p:nvPr/>
        </p:nvSpPr>
        <p:spPr>
          <a:xfrm>
            <a:off x="10122076" y="3903464"/>
            <a:ext cx="1062849" cy="265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版本集成测试</a:t>
            </a:r>
          </a:p>
        </p:txBody>
      </p:sp>
      <p:sp>
        <p:nvSpPr>
          <p:cNvPr id="6" name="TextBox 149"/>
          <p:cNvSpPr txBox="1"/>
          <p:nvPr/>
        </p:nvSpPr>
        <p:spPr>
          <a:xfrm>
            <a:off x="10125124" y="4347231"/>
            <a:ext cx="1062848" cy="46166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版本发布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软件测试</a:t>
            </a:r>
          </a:p>
        </p:txBody>
      </p:sp>
      <p:sp>
        <p:nvSpPr>
          <p:cNvPr id="7" name="TextBox 150"/>
          <p:cNvSpPr txBox="1"/>
          <p:nvPr/>
        </p:nvSpPr>
        <p:spPr>
          <a:xfrm>
            <a:off x="10125123" y="4967484"/>
            <a:ext cx="1062849" cy="265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兼容性测试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众测平台的重要性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4049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如何使用众测实现质量保证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众测的贡献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754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41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众测的背景和目的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360" y="885324"/>
            <a:ext cx="11737304" cy="5205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适配需要移植数目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众多的包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23,000+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8,000+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自动化测试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覆盖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包的数目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有限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官方测试框架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(X86)406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个测试套，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216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个测试套）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移植由我方主导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600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需要自力更生</a:t>
            </a:r>
            <a:endParaRPr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全职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测试人员数目少</a:t>
            </a:r>
            <a:endParaRPr lang="en-US" altLang="zh-CN" sz="1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defRPr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defRPr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defRPr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目的：为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开发板企业做好准备，在即将发布的版本中增加用户的信心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软件（源）可用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减少软件功能错误数量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改善非功能特性（性能、内存占用、能耗）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增加测试用例（测试用例库的建设和应用）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40D663-B775-2204-08A5-D93E6C486417}"/>
              </a:ext>
            </a:extLst>
          </p:cNvPr>
          <p:cNvSpPr/>
          <p:nvPr/>
        </p:nvSpPr>
        <p:spPr>
          <a:xfrm>
            <a:off x="3448586" y="2868603"/>
            <a:ext cx="2053481" cy="653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8000-216 </a:t>
            </a:r>
            <a:br>
              <a:rPr lang="en-US" altLang="zh-CN" dirty="0"/>
            </a:br>
            <a:r>
              <a:rPr lang="zh-CN" altLang="en-US" dirty="0"/>
              <a:t>测试缺口数量大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282252-AD53-412C-3D8B-08F203B10ACA}"/>
              </a:ext>
            </a:extLst>
          </p:cNvPr>
          <p:cNvSpPr/>
          <p:nvPr/>
        </p:nvSpPr>
        <p:spPr>
          <a:xfrm>
            <a:off x="6352024" y="2868602"/>
            <a:ext cx="2053481" cy="653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需要众测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BBEC56-2160-4A84-A97C-45BF28873E5B}"/>
              </a:ext>
            </a:extLst>
          </p:cNvPr>
          <p:cNvCxnSpPr>
            <a:stCxn id="2" idx="3"/>
          </p:cNvCxnSpPr>
          <p:nvPr/>
        </p:nvCxnSpPr>
        <p:spPr>
          <a:xfrm flipV="1">
            <a:off x="5502067" y="3195173"/>
            <a:ext cx="849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众测平台的重要性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3970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如何使用众测实现质量保证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众测的贡献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514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4940" y="3621232"/>
            <a:ext cx="11074993" cy="2890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5459" y="1059770"/>
            <a:ext cx="11074993" cy="25063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636" y="381009"/>
            <a:ext cx="754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众测在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测试中的位置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546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4399" y="1035461"/>
            <a:ext cx="10637281" cy="5469391"/>
            <a:chOff x="491095" y="817809"/>
            <a:chExt cx="11060586" cy="5687043"/>
          </a:xfrm>
        </p:grpSpPr>
        <p:grpSp>
          <p:nvGrpSpPr>
            <p:cNvPr id="96" name="组合 95"/>
            <p:cNvGrpSpPr/>
            <p:nvPr/>
          </p:nvGrpSpPr>
          <p:grpSpPr>
            <a:xfrm>
              <a:off x="2508208" y="978428"/>
              <a:ext cx="1362511" cy="1102901"/>
              <a:chOff x="2578021" y="978428"/>
              <a:chExt cx="1362511" cy="1102901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2578021" y="978428"/>
                <a:ext cx="1286083" cy="1102901"/>
                <a:chOff x="2578021" y="978428"/>
                <a:chExt cx="1286083" cy="1102901"/>
              </a:xfrm>
            </p:grpSpPr>
            <p:sp>
              <p:nvSpPr>
                <p:cNvPr id="11" name="椭圆 10"/>
                <p:cNvSpPr/>
                <p:nvPr/>
              </p:nvSpPr>
              <p:spPr bwMode="auto">
                <a:xfrm>
                  <a:off x="2762467" y="161117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 bwMode="auto">
                <a:xfrm>
                  <a:off x="2818335" y="1827252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 bwMode="auto">
                <a:xfrm>
                  <a:off x="3083524" y="139428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 bwMode="auto">
                <a:xfrm>
                  <a:off x="2762467" y="139027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 bwMode="auto">
                <a:xfrm>
                  <a:off x="2969391" y="1566436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 bwMode="auto">
                <a:xfrm>
                  <a:off x="3121064" y="171962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 bwMode="auto">
                <a:xfrm>
                  <a:off x="2578021" y="1307923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 bwMode="auto">
                <a:xfrm>
                  <a:off x="3075791" y="110165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 bwMode="auto">
                <a:xfrm>
                  <a:off x="3203260" y="1820779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 bwMode="auto">
                <a:xfrm>
                  <a:off x="2655002" y="1536139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 bwMode="auto">
                <a:xfrm>
                  <a:off x="3649174" y="124507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 bwMode="auto">
                <a:xfrm>
                  <a:off x="3370646" y="124282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 bwMode="auto">
                <a:xfrm>
                  <a:off x="3203260" y="142135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 bwMode="auto">
                <a:xfrm>
                  <a:off x="3637863" y="1374336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 bwMode="auto">
                <a:xfrm>
                  <a:off x="3422933" y="138514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 bwMode="auto">
                <a:xfrm>
                  <a:off x="3627424" y="157107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 bwMode="auto">
                <a:xfrm>
                  <a:off x="3512189" y="179813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 bwMode="auto">
                <a:xfrm>
                  <a:off x="3273270" y="154662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 bwMode="auto">
                <a:xfrm>
                  <a:off x="3017870" y="177113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 bwMode="auto">
                <a:xfrm>
                  <a:off x="2772448" y="186443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 bwMode="auto">
                <a:xfrm>
                  <a:off x="3379762" y="1667742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 bwMode="auto">
                <a:xfrm>
                  <a:off x="2924808" y="97842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 bwMode="auto">
                <a:xfrm>
                  <a:off x="3176733" y="125326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 bwMode="auto">
                <a:xfrm>
                  <a:off x="2896076" y="117555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 bwMode="auto">
                <a:xfrm>
                  <a:off x="2697336" y="105141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 bwMode="auto">
                <a:xfrm>
                  <a:off x="2936043" y="164458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 bwMode="auto">
                <a:xfrm>
                  <a:off x="3175880" y="1082203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 bwMode="auto">
                <a:xfrm>
                  <a:off x="3530398" y="104109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0" name="文本框 2"/>
              <p:cNvSpPr txBox="1"/>
              <p:nvPr/>
            </p:nvSpPr>
            <p:spPr>
              <a:xfrm>
                <a:off x="2606008" y="1008670"/>
                <a:ext cx="1334524" cy="9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800" dirty="0">
                    <a:solidFill>
                      <a:schemeClr val="accent4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upstream</a:t>
                </a:r>
              </a:p>
              <a:p>
                <a:pPr algn="ctr" defTabSz="914400"/>
                <a:r>
                  <a:rPr lang="en-US" altLang="zh-CN" sz="1800" dirty="0">
                    <a:solidFill>
                      <a:schemeClr val="accent4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 0000+ projects</a:t>
                </a:r>
                <a:endParaRPr lang="zh-CN" altLang="en-US" sz="1800" dirty="0">
                  <a:solidFill>
                    <a:schemeClr val="accent4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文本框 3"/>
            <p:cNvSpPr txBox="1"/>
            <p:nvPr/>
          </p:nvSpPr>
          <p:spPr>
            <a:xfrm>
              <a:off x="491095" y="1163486"/>
              <a:ext cx="187163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开发者测试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孵化项目</a:t>
              </a:r>
              <a:endParaRPr lang="en-US" altLang="zh-CN" sz="1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文本框 314"/>
            <p:cNvSpPr txBox="1"/>
            <p:nvPr/>
          </p:nvSpPr>
          <p:spPr>
            <a:xfrm>
              <a:off x="491095" y="2559800"/>
              <a:ext cx="187163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版本集成测试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催熟项目</a:t>
              </a:r>
              <a:endParaRPr lang="en-US" altLang="zh-CN" sz="1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文本框 315"/>
            <p:cNvSpPr txBox="1"/>
            <p:nvPr/>
          </p:nvSpPr>
          <p:spPr>
            <a:xfrm>
              <a:off x="491095" y="4117626"/>
              <a:ext cx="1871630" cy="83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版本发布</a:t>
              </a:r>
              <a:r>
                <a:rPr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</a:t>
              </a:r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发行稳定版本</a:t>
              </a:r>
              <a:endPara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文本框 320"/>
            <p:cNvSpPr txBox="1"/>
            <p:nvPr/>
          </p:nvSpPr>
          <p:spPr>
            <a:xfrm>
              <a:off x="491095" y="5681442"/>
              <a:ext cx="1871630" cy="53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兼容性测试</a:t>
              </a:r>
            </a:p>
            <a:p>
              <a:pPr defTabSz="914400"/>
              <a:r>
                <a:rPr lang="zh-CN" altLang="en-US" sz="11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联合生态繁荣</a:t>
              </a: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264903" y="5739446"/>
              <a:ext cx="1849121" cy="631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IHV/ISV/OSV</a:t>
              </a:r>
              <a:endPara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 bwMode="auto">
            <a:xfrm flipV="1">
              <a:off x="491701" y="2116305"/>
              <a:ext cx="11059979" cy="3078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V="1">
              <a:off x="491701" y="3489260"/>
              <a:ext cx="11059979" cy="11797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491095" y="5504313"/>
              <a:ext cx="11060585" cy="4575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文本框 178"/>
            <p:cNvSpPr txBox="1"/>
            <p:nvPr/>
          </p:nvSpPr>
          <p:spPr>
            <a:xfrm>
              <a:off x="5247066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门禁测试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5237541" y="2501165"/>
              <a:ext cx="1440000" cy="801047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License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检查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基本信息检查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接口变更检查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敏感信息检查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文本框 184"/>
            <p:cNvSpPr txBox="1"/>
            <p:nvPr/>
          </p:nvSpPr>
          <p:spPr>
            <a:xfrm>
              <a:off x="7568845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7570088" y="2501165"/>
              <a:ext cx="1440000" cy="706187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安装部署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软件包管理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组件测试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9878525" y="2501165"/>
              <a:ext cx="1440000" cy="690495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简化版集成测试</a:t>
              </a:r>
            </a:p>
          </p:txBody>
        </p:sp>
        <p:sp>
          <p:nvSpPr>
            <p:cNvPr id="55" name="文本框 190"/>
            <p:cNvSpPr txBox="1"/>
            <p:nvPr/>
          </p:nvSpPr>
          <p:spPr>
            <a:xfrm>
              <a:off x="5247066" y="3492698"/>
              <a:ext cx="1440000" cy="30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237541" y="3798020"/>
              <a:ext cx="1440000" cy="53534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开源测试项目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集成服务类测试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特性类测试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文本框 192"/>
            <p:cNvSpPr txBox="1"/>
            <p:nvPr/>
          </p:nvSpPr>
          <p:spPr>
            <a:xfrm>
              <a:off x="7326508" y="3492698"/>
              <a:ext cx="1943198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场景化和</a:t>
              </a:r>
              <a:r>
                <a:rPr lang="en-US" altLang="zh-CN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DFX</a:t>
              </a: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7563746" y="3798020"/>
              <a:ext cx="1440000" cy="543963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集成用户场景类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服务类 故障注入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稳定压力 性能</a:t>
              </a: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升级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文本框 194"/>
            <p:cNvSpPr txBox="1"/>
            <p:nvPr/>
          </p:nvSpPr>
          <p:spPr>
            <a:xfrm>
              <a:off x="9797982" y="3496254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安全测试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9798764" y="3823798"/>
              <a:ext cx="1440000" cy="539789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扫描类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Fuzz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文本框 197"/>
            <p:cNvSpPr txBox="1"/>
            <p:nvPr/>
          </p:nvSpPr>
          <p:spPr>
            <a:xfrm>
              <a:off x="9810572" y="4544356"/>
              <a:ext cx="1440000" cy="30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补丁测试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9818157" y="4849679"/>
              <a:ext cx="1440000" cy="44027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问题修复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补丁测试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文本框 200"/>
            <p:cNvSpPr txBox="1"/>
            <p:nvPr/>
          </p:nvSpPr>
          <p:spPr>
            <a:xfrm>
              <a:off x="5237541" y="5510744"/>
              <a:ext cx="1800000" cy="30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南向测试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5237540" y="5824703"/>
              <a:ext cx="1914500" cy="47545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硬件驱动类兼容性测试</a:t>
              </a: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社区用户众测</a:t>
              </a: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加号 64"/>
            <p:cNvSpPr/>
            <p:nvPr/>
          </p:nvSpPr>
          <p:spPr bwMode="auto">
            <a:xfrm>
              <a:off x="8039680" y="5878842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237540" y="4864640"/>
              <a:ext cx="1440000" cy="60786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社区用户众测</a:t>
              </a: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测试用例库</a:t>
              </a:r>
              <a:r>
                <a:rPr lang="en-US" altLang="zh-CN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7563746" y="4752122"/>
              <a:ext cx="1440000" cy="720379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自动化测试工具开发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自动化测试套和用例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自动化测试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文本框 207"/>
            <p:cNvSpPr txBox="1"/>
            <p:nvPr/>
          </p:nvSpPr>
          <p:spPr>
            <a:xfrm>
              <a:off x="9206384" y="5510744"/>
              <a:ext cx="1800000" cy="30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北向测试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9206384" y="5824703"/>
              <a:ext cx="1800000" cy="48446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软件包兼容性测试</a:t>
              </a: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社区用户众测</a:t>
              </a: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文本框 89"/>
            <p:cNvSpPr txBox="1"/>
            <p:nvPr/>
          </p:nvSpPr>
          <p:spPr>
            <a:xfrm>
              <a:off x="5247066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构建功能测试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237541" y="1437622"/>
              <a:ext cx="1440000" cy="367923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编译构建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接口</a:t>
              </a:r>
              <a:r>
                <a:rPr lang="en-US" altLang="zh-CN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功能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文本框 211"/>
            <p:cNvSpPr txBox="1"/>
            <p:nvPr/>
          </p:nvSpPr>
          <p:spPr>
            <a:xfrm>
              <a:off x="9871836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文本框 89"/>
            <p:cNvSpPr txBox="1"/>
            <p:nvPr/>
          </p:nvSpPr>
          <p:spPr>
            <a:xfrm>
              <a:off x="7568845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白盒测试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7571245" y="1437622"/>
              <a:ext cx="1440000" cy="367923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代码评审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Fuzz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</a:p>
          </p:txBody>
        </p:sp>
        <p:cxnSp>
          <p:nvCxnSpPr>
            <p:cNvPr id="75" name="直接连接符 74"/>
            <p:cNvCxnSpPr/>
            <p:nvPr/>
          </p:nvCxnSpPr>
          <p:spPr bwMode="auto">
            <a:xfrm rot="5400000">
              <a:off x="1884262" y="3697949"/>
              <a:ext cx="561380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rot="5400000">
              <a:off x="8744777" y="3624713"/>
              <a:ext cx="561380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291" y="4150346"/>
              <a:ext cx="1792344" cy="542222"/>
            </a:xfrm>
            <a:prstGeom prst="rect">
              <a:avLst/>
            </a:prstGeom>
          </p:spPr>
        </p:pic>
        <p:sp>
          <p:nvSpPr>
            <p:cNvPr id="78" name="加号 77"/>
            <p:cNvSpPr/>
            <p:nvPr/>
          </p:nvSpPr>
          <p:spPr bwMode="auto">
            <a:xfrm>
              <a:off x="9195719" y="4988346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加号 78"/>
            <p:cNvSpPr/>
            <p:nvPr/>
          </p:nvSpPr>
          <p:spPr bwMode="auto">
            <a:xfrm>
              <a:off x="6896044" y="4970979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加号 79"/>
            <p:cNvSpPr/>
            <p:nvPr/>
          </p:nvSpPr>
          <p:spPr bwMode="auto">
            <a:xfrm>
              <a:off x="6896044" y="3890693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加号 80"/>
            <p:cNvSpPr/>
            <p:nvPr/>
          </p:nvSpPr>
          <p:spPr bwMode="auto">
            <a:xfrm>
              <a:off x="9195719" y="3850063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加号 81"/>
            <p:cNvSpPr/>
            <p:nvPr/>
          </p:nvSpPr>
          <p:spPr bwMode="auto">
            <a:xfrm>
              <a:off x="9195719" y="2726525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加号 82"/>
            <p:cNvSpPr/>
            <p:nvPr/>
          </p:nvSpPr>
          <p:spPr bwMode="auto">
            <a:xfrm>
              <a:off x="6896044" y="274341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加号 83"/>
            <p:cNvSpPr/>
            <p:nvPr/>
          </p:nvSpPr>
          <p:spPr bwMode="auto">
            <a:xfrm>
              <a:off x="6896044" y="145307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文本框 218"/>
            <p:cNvSpPr txBox="1"/>
            <p:nvPr/>
          </p:nvSpPr>
          <p:spPr>
            <a:xfrm>
              <a:off x="7568845" y="4487260"/>
              <a:ext cx="1440000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文本框 220"/>
            <p:cNvSpPr txBox="1"/>
            <p:nvPr/>
          </p:nvSpPr>
          <p:spPr>
            <a:xfrm>
              <a:off x="5247066" y="4487260"/>
              <a:ext cx="1440000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手工测试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文本框 89"/>
            <p:cNvSpPr txBox="1"/>
            <p:nvPr/>
          </p:nvSpPr>
          <p:spPr>
            <a:xfrm>
              <a:off x="9871836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加固测试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9845720" y="1437622"/>
              <a:ext cx="1440000" cy="390444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加固测试</a:t>
              </a:r>
              <a:endPara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加号 89"/>
            <p:cNvSpPr/>
            <p:nvPr/>
          </p:nvSpPr>
          <p:spPr bwMode="auto">
            <a:xfrm>
              <a:off x="9195719" y="145307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291" y="2554499"/>
              <a:ext cx="1792344" cy="542222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6362718" y="6504853"/>
            <a:ext cx="5506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图片根据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 QA SIG-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分层测试策略修改  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https://openEuler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社区测试系统介绍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pptx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898FBA-3A97-A220-E432-4F6E29C7369F}"/>
              </a:ext>
            </a:extLst>
          </p:cNvPr>
          <p:cNvSpPr txBox="1"/>
          <p:nvPr/>
        </p:nvSpPr>
        <p:spPr>
          <a:xfrm>
            <a:off x="3135053" y="5046385"/>
            <a:ext cx="11025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社区众测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B52D05-101A-CFE0-04A4-90FDE9E439F4}"/>
              </a:ext>
            </a:extLst>
          </p:cNvPr>
          <p:cNvCxnSpPr>
            <a:stCxn id="7" idx="3"/>
            <a:endCxn id="66" idx="1"/>
          </p:cNvCxnSpPr>
          <p:nvPr/>
        </p:nvCxnSpPr>
        <p:spPr>
          <a:xfrm flipV="1">
            <a:off x="4237590" y="5219712"/>
            <a:ext cx="1241601" cy="11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132295F-630A-5CAD-EE36-F6C690F2CFA4}"/>
              </a:ext>
            </a:extLst>
          </p:cNvPr>
          <p:cNvCxnSpPr>
            <a:stCxn id="7" idx="3"/>
            <a:endCxn id="64" idx="1"/>
          </p:cNvCxnSpPr>
          <p:nvPr/>
        </p:nvCxnSpPr>
        <p:spPr>
          <a:xfrm>
            <a:off x="4237590" y="5231051"/>
            <a:ext cx="1241601" cy="84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09FEFDD7-0279-51FD-1B03-708A934ACE23}"/>
              </a:ext>
            </a:extLst>
          </p:cNvPr>
          <p:cNvCxnSpPr>
            <a:endCxn id="69" idx="1"/>
          </p:cNvCxnSpPr>
          <p:nvPr/>
        </p:nvCxnSpPr>
        <p:spPr>
          <a:xfrm>
            <a:off x="4300293" y="5236266"/>
            <a:ext cx="4995848" cy="847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如何使用众测实现质量保证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TextBox 79"/>
          <p:cNvSpPr txBox="1"/>
          <p:nvPr/>
        </p:nvSpPr>
        <p:spPr>
          <a:xfrm>
            <a:off x="6917316" y="18719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众测规划</a:t>
            </a:r>
          </a:p>
        </p:txBody>
      </p:sp>
      <p:sp>
        <p:nvSpPr>
          <p:cNvPr id="51" name="TextBox 80"/>
          <p:cNvSpPr txBox="1"/>
          <p:nvPr/>
        </p:nvSpPr>
        <p:spPr>
          <a:xfrm>
            <a:off x="4452796" y="22971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众测</a:t>
            </a:r>
          </a:p>
        </p:txBody>
      </p:sp>
      <p:sp>
        <p:nvSpPr>
          <p:cNvPr id="52" name="TextBox 81"/>
          <p:cNvSpPr txBox="1"/>
          <p:nvPr/>
        </p:nvSpPr>
        <p:spPr>
          <a:xfrm>
            <a:off x="6917316" y="346680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测试用例库建设和缺陷验证</a:t>
            </a:r>
          </a:p>
        </p:txBody>
      </p:sp>
      <p:sp>
        <p:nvSpPr>
          <p:cNvPr id="53" name="TextBox 82"/>
          <p:cNvSpPr txBox="1"/>
          <p:nvPr/>
        </p:nvSpPr>
        <p:spPr>
          <a:xfrm>
            <a:off x="3067159" y="4327327"/>
            <a:ext cx="20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缺陷的提交与回归测试</a:t>
            </a:r>
          </a:p>
        </p:txBody>
      </p:sp>
      <p:sp>
        <p:nvSpPr>
          <p:cNvPr id="54" name="TextBox 83"/>
          <p:cNvSpPr txBox="1"/>
          <p:nvPr/>
        </p:nvSpPr>
        <p:spPr>
          <a:xfrm>
            <a:off x="6917316" y="5479767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测试用例库用于</a:t>
            </a:r>
            <a:r>
              <a:rPr lang="en-US" altLang="zh-CN" sz="1400" b="1" dirty="0" err="1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新版本和其它</a:t>
            </a:r>
            <a:r>
              <a:rPr lang="en-US" altLang="zh-CN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操作系统测试</a:t>
            </a:r>
          </a:p>
        </p:txBody>
      </p:sp>
      <p:sp>
        <p:nvSpPr>
          <p:cNvPr id="55" name="矩形 54"/>
          <p:cNvSpPr/>
          <p:nvPr/>
        </p:nvSpPr>
        <p:spPr>
          <a:xfrm>
            <a:off x="6917316" y="3828886"/>
            <a:ext cx="452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汇总众测提交的测试用例到对应软件测试用例库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验证缺陷用例，缺陷重要性分级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62288" y="4601897"/>
            <a:ext cx="28342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将验证后的缺陷用例提交到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en-US" altLang="zh-CN" sz="1200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跟踪缺陷的修复，定期回归测试，关闭已修复的缺陷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17316" y="5879446"/>
            <a:ext cx="4716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1.openEuler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新版本发布，使用众测产出的测试用例库进行测试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测试用例库用于其它操作系统的测试，如龙蜥、</a:t>
            </a:r>
            <a:r>
              <a:rPr lang="en-US" altLang="zh-CN" sz="1200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Deepin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59" name="î$ḻïḋé"/>
          <p:cNvSpPr txBox="1"/>
          <p:nvPr/>
        </p:nvSpPr>
        <p:spPr>
          <a:xfrm>
            <a:off x="6271419" y="3540143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0" name="iś1îḋe"/>
          <p:cNvCxnSpPr/>
          <p:nvPr/>
        </p:nvCxnSpPr>
        <p:spPr>
          <a:xfrm>
            <a:off x="5952883" y="3805183"/>
            <a:ext cx="0" cy="3052817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ïšḷïḑê"/>
          <p:cNvCxnSpPr/>
          <p:nvPr/>
        </p:nvCxnSpPr>
        <p:spPr>
          <a:xfrm>
            <a:off x="5960984" y="2920630"/>
            <a:ext cx="0" cy="2285942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ṩļïḑê"/>
          <p:cNvSpPr txBox="1"/>
          <p:nvPr/>
        </p:nvSpPr>
        <p:spPr>
          <a:xfrm>
            <a:off x="6271419" y="1906962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4" name="iṣļiḋe"/>
          <p:cNvCxnSpPr/>
          <p:nvPr/>
        </p:nvCxnSpPr>
        <p:spPr>
          <a:xfrm>
            <a:off x="5952883" y="2164309"/>
            <a:ext cx="0" cy="1640874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išlïḍê"/>
          <p:cNvSpPr/>
          <p:nvPr/>
        </p:nvSpPr>
        <p:spPr>
          <a:xfrm>
            <a:off x="2159366" y="2173592"/>
            <a:ext cx="3474982" cy="155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社区用户按照测试文档完成测试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添加测试用例（报告）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添加缺陷用例（报告）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提交测试报告</a:t>
            </a:r>
            <a:endParaRPr lang="en-US" altLang="zh-CN" sz="9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iŝlîḑè"/>
          <p:cNvSpPr txBox="1"/>
          <p:nvPr/>
        </p:nvSpPr>
        <p:spPr>
          <a:xfrm flipH="1">
            <a:off x="5114171" y="2709582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7" name="ïšḷïḑê"/>
          <p:cNvCxnSpPr/>
          <p:nvPr/>
        </p:nvCxnSpPr>
        <p:spPr>
          <a:xfrm>
            <a:off x="5960984" y="4591878"/>
            <a:ext cx="0" cy="2145320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î$ḻïḋé"/>
          <p:cNvSpPr txBox="1"/>
          <p:nvPr/>
        </p:nvSpPr>
        <p:spPr>
          <a:xfrm>
            <a:off x="5110550" y="4311650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" name="î$ḻïḋé"/>
          <p:cNvSpPr txBox="1"/>
          <p:nvPr/>
        </p:nvSpPr>
        <p:spPr>
          <a:xfrm>
            <a:off x="6271419" y="5708851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0" name="ïšḷïḑê"/>
          <p:cNvCxnSpPr/>
          <p:nvPr/>
        </p:nvCxnSpPr>
        <p:spPr>
          <a:xfrm>
            <a:off x="5960984" y="5206572"/>
            <a:ext cx="0" cy="1651428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909232" y="2228132"/>
            <a:ext cx="452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众测软件遴选（自动、手动）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测试文档编写（安装说明、使用说明）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缺陷的跟踪和修复测试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601227" y="1318977"/>
            <a:ext cx="9013036" cy="135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验证后，提交众测缺陷到项目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issues</a:t>
            </a:r>
          </a:p>
          <a:p>
            <a:pPr marL="0" lvl="1">
              <a:spcBef>
                <a:spcPts val="1715"/>
              </a:spcBef>
              <a:buSzPct val="75000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https://gitee.com/openeuler/RISC-V/issues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5"/>
              </a:spcBef>
              <a:buSzPct val="75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跟踪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issues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反馈信息，测试修复情况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63" y="3249712"/>
            <a:ext cx="6309560" cy="35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85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ViY2JkMjU3NGYzZTEwMzZmMGFkZWViYmNkYWU3NDIifQ=="/>
  <p:tag name="KSO_WPP_MARK_KEY" val="f9cfc4bb-c9eb-4f79-bee8-8f7dc115121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1030</Words>
  <Application>Microsoft Office PowerPoint</Application>
  <PresentationFormat>宽屏</PresentationFormat>
  <Paragraphs>268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黑体</vt:lpstr>
      <vt:lpstr>宋体</vt:lpstr>
      <vt:lpstr>Arial</vt:lpstr>
      <vt:lpstr>Calibri</vt:lpstr>
      <vt:lpstr>Cambria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xbot</cp:lastModifiedBy>
  <cp:revision>1366</cp:revision>
  <dcterms:created xsi:type="dcterms:W3CDTF">2021-11-09T09:58:00Z</dcterms:created>
  <dcterms:modified xsi:type="dcterms:W3CDTF">2022-11-18T03:38:39Z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40565B1C560C466C8BA88A58A119D4A3</vt:lpwstr>
  </property>
  <property fmtid="{D5CDD505-2E9C-101B-9397-08002B2CF9AE}" pid="3" name="KSOProductBuildVer">
    <vt:lpwstr>2052-11.1.0.12598</vt:lpwstr>
  </property>
</Properties>
</file>